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1" r:id="rId6"/>
    <p:sldId id="262" r:id="rId7"/>
    <p:sldId id="265" r:id="rId8"/>
    <p:sldId id="263" r:id="rId9"/>
    <p:sldId id="264" r:id="rId10"/>
    <p:sldId id="266" r:id="rId11"/>
    <p:sldId id="267" r:id="rId12"/>
    <p:sldId id="268" r:id="rId13"/>
    <p:sldId id="260" r:id="rId14"/>
    <p:sldId id="269"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26/01/1441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26/01/1441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26/01/1441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ABB09-4A1D-463E-8065-109CC2B7EFAA}" type="datetimeFigureOut">
              <a:rPr lang="ar-SA" smtClean="0"/>
              <a:t>26/01/1441</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34F065-1154-456A-91E3-76DE8E75E17B}" type="slidenum">
              <a:rPr lang="ar-SA" smtClean="0"/>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747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4839"/>
            <a:ext cx="13652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44983" y="2803721"/>
            <a:ext cx="7128792" cy="1200329"/>
          </a:xfrm>
          <a:prstGeom prst="rect">
            <a:avLst/>
          </a:prstGeom>
        </p:spPr>
        <p:txBody>
          <a:bodyPr wrap="square">
            <a:spAutoFit/>
          </a:bodyPr>
          <a:lstStyle/>
          <a:p>
            <a:pPr lvl="0" algn="ctr"/>
            <a:r>
              <a:rPr lang="en-US" sz="3600" b="1" dirty="0" smtClean="0">
                <a:solidFill>
                  <a:srgbClr val="FFFF00"/>
                </a:solidFill>
              </a:rPr>
              <a:t>Dr. </a:t>
            </a:r>
            <a:r>
              <a:rPr lang="en-US" sz="3600" b="1" dirty="0" err="1" smtClean="0">
                <a:solidFill>
                  <a:srgbClr val="FFFF00"/>
                </a:solidFill>
              </a:rPr>
              <a:t>Hiba</a:t>
            </a:r>
            <a:r>
              <a:rPr lang="en-US" sz="3600" b="1" dirty="0" smtClean="0">
                <a:solidFill>
                  <a:srgbClr val="FFFF00"/>
                </a:solidFill>
              </a:rPr>
              <a:t> </a:t>
            </a:r>
            <a:r>
              <a:rPr lang="en-US" sz="3600" b="1" dirty="0" err="1" smtClean="0">
                <a:solidFill>
                  <a:srgbClr val="FFFF00"/>
                </a:solidFill>
              </a:rPr>
              <a:t>Shakir</a:t>
            </a:r>
            <a:r>
              <a:rPr lang="en-US" sz="3600" b="1" dirty="0" smtClean="0">
                <a:solidFill>
                  <a:srgbClr val="FFFF00"/>
                </a:solidFill>
              </a:rPr>
              <a:t> Ahmed</a:t>
            </a:r>
          </a:p>
          <a:p>
            <a:pPr lvl="0" algn="ctr"/>
            <a:r>
              <a:rPr lang="en-US" sz="3600" b="1" dirty="0" smtClean="0">
                <a:solidFill>
                  <a:srgbClr val="FFFF00"/>
                </a:solidFill>
              </a:rPr>
              <a:t>Microbiology / </a:t>
            </a:r>
            <a:r>
              <a:rPr lang="en-US" sz="3600" b="1" dirty="0">
                <a:solidFill>
                  <a:srgbClr val="FFFF00"/>
                </a:solidFill>
              </a:rPr>
              <a:t>C</a:t>
            </a:r>
            <a:r>
              <a:rPr lang="en-US" sz="3600" b="1" dirty="0" smtClean="0">
                <a:solidFill>
                  <a:srgbClr val="FFFF00"/>
                </a:solidFill>
              </a:rPr>
              <a:t>linical Immunology</a:t>
            </a:r>
            <a:endParaRPr lang="ar-IQ" sz="3600" b="1" dirty="0">
              <a:solidFill>
                <a:srgbClr val="FFFF00"/>
              </a:solidFill>
            </a:endParaRPr>
          </a:p>
        </p:txBody>
      </p:sp>
    </p:spTree>
    <p:extLst>
      <p:ext uri="{BB962C8B-B14F-4D97-AF65-F5344CB8AC3E}">
        <p14:creationId xmlns:p14="http://schemas.microsoft.com/office/powerpoint/2010/main" val="333913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836712"/>
            <a:ext cx="7543800" cy="5184576"/>
          </a:xfrm>
        </p:spPr>
        <p:txBody>
          <a:bodyPr>
            <a:normAutofit lnSpcReduction="10000"/>
          </a:bodyPr>
          <a:lstStyle/>
          <a:p>
            <a:pPr algn="just" rtl="0">
              <a:lnSpc>
                <a:spcPct val="150000"/>
              </a:lnSpc>
              <a:spcAft>
                <a:spcPts val="0"/>
              </a:spcAft>
            </a:pPr>
            <a:r>
              <a:rPr lang="en-US" b="1" dirty="0">
                <a:solidFill>
                  <a:srgbClr val="000000"/>
                </a:solidFill>
                <a:ea typeface="Calibri"/>
              </a:rPr>
              <a:t>B- Characters of viral capsid: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 Shape &amp; size of capsid.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2. Symmetry of capsid with N.A (Helical, Cubical, </a:t>
            </a:r>
            <a:r>
              <a:rPr lang="en-US" dirty="0" err="1">
                <a:solidFill>
                  <a:srgbClr val="000000"/>
                </a:solidFill>
                <a:ea typeface="Calibri"/>
              </a:rPr>
              <a:t>Binal</a:t>
            </a:r>
            <a:r>
              <a:rPr lang="en-US" dirty="0">
                <a:solidFill>
                  <a:srgbClr val="000000"/>
                </a:solidFill>
                <a:ea typeface="Calibri"/>
              </a:rPr>
              <a:t>, Complex).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3. Site of capsid assembly in side the infected cells.</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4- Lipid solvent sensitivity.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5. Number of </a:t>
            </a:r>
            <a:r>
              <a:rPr lang="en-US" dirty="0" err="1">
                <a:solidFill>
                  <a:srgbClr val="000000"/>
                </a:solidFill>
                <a:ea typeface="Calibri"/>
              </a:rPr>
              <a:t>capsomeres</a:t>
            </a:r>
            <a:r>
              <a:rPr lang="en-US" dirty="0">
                <a:solidFill>
                  <a:srgbClr val="000000"/>
                </a:solidFill>
                <a:ea typeface="Calibri"/>
              </a:rPr>
              <a:t> which consisting the capsid. </a:t>
            </a:r>
            <a:endParaRPr lang="en-US" sz="2000" dirty="0">
              <a:solidFill>
                <a:srgbClr val="000000"/>
              </a:solidFill>
              <a:latin typeface="Calibri"/>
              <a:ea typeface="Calibri"/>
            </a:endParaRPr>
          </a:p>
          <a:p>
            <a:pPr algn="just" rtl="0"/>
            <a:r>
              <a:rPr lang="en-US" dirty="0">
                <a:ea typeface="Calibri"/>
              </a:rPr>
              <a:t>According to all above characters recently viruses classified into two major groups which are </a:t>
            </a:r>
            <a:r>
              <a:rPr lang="en-US" b="1" dirty="0">
                <a:ea typeface="Calibri"/>
              </a:rPr>
              <a:t>RNA group &amp; DNA group </a:t>
            </a:r>
            <a:endParaRPr lang="ar-IQ" dirty="0"/>
          </a:p>
        </p:txBody>
      </p:sp>
    </p:spTree>
    <p:extLst>
      <p:ext uri="{BB962C8B-B14F-4D97-AF65-F5344CB8AC3E}">
        <p14:creationId xmlns:p14="http://schemas.microsoft.com/office/powerpoint/2010/main" val="147928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25038"/>
            <a:ext cx="7543800" cy="6284282"/>
          </a:xfrm>
        </p:spPr>
        <p:txBody>
          <a:bodyPr>
            <a:normAutofit fontScale="70000" lnSpcReduction="20000"/>
          </a:bodyPr>
          <a:lstStyle/>
          <a:p>
            <a:pPr algn="just" rtl="0">
              <a:lnSpc>
                <a:spcPct val="150000"/>
              </a:lnSpc>
              <a:spcAft>
                <a:spcPts val="0"/>
              </a:spcAft>
            </a:pPr>
            <a:r>
              <a:rPr lang="en-US" b="1" dirty="0">
                <a:solidFill>
                  <a:srgbClr val="000000"/>
                </a:solidFill>
                <a:ea typeface="Calibri"/>
              </a:rPr>
              <a:t>RNA Viruses families: </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 </a:t>
            </a:r>
            <a:r>
              <a:rPr lang="en-US" dirty="0" err="1">
                <a:solidFill>
                  <a:srgbClr val="000000"/>
                </a:solidFill>
                <a:ea typeface="Calibri"/>
              </a:rPr>
              <a:t>Picornaviridae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2. </a:t>
            </a:r>
            <a:r>
              <a:rPr lang="en-US" dirty="0" err="1">
                <a:solidFill>
                  <a:srgbClr val="000000"/>
                </a:solidFill>
                <a:ea typeface="Calibri"/>
              </a:rPr>
              <a:t>Orthomyxoviridae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3. </a:t>
            </a:r>
            <a:r>
              <a:rPr lang="en-US" dirty="0" err="1">
                <a:solidFill>
                  <a:srgbClr val="000000"/>
                </a:solidFill>
                <a:ea typeface="Calibri"/>
              </a:rPr>
              <a:t>Paramyxoviridae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4. </a:t>
            </a:r>
            <a:r>
              <a:rPr lang="en-US" dirty="0" err="1">
                <a:solidFill>
                  <a:srgbClr val="000000"/>
                </a:solidFill>
                <a:ea typeface="Calibri"/>
              </a:rPr>
              <a:t>Coronaviridae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5. </a:t>
            </a:r>
            <a:r>
              <a:rPr lang="en-US" dirty="0" err="1">
                <a:solidFill>
                  <a:srgbClr val="000000"/>
                </a:solidFill>
                <a:ea typeface="Calibri"/>
              </a:rPr>
              <a:t>Reoviridae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6. </a:t>
            </a:r>
            <a:r>
              <a:rPr lang="en-US" dirty="0" err="1">
                <a:solidFill>
                  <a:srgbClr val="000000"/>
                </a:solidFill>
                <a:ea typeface="Calibri"/>
              </a:rPr>
              <a:t>Retroviridae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7. </a:t>
            </a:r>
            <a:r>
              <a:rPr lang="en-US" dirty="0" err="1">
                <a:solidFill>
                  <a:srgbClr val="000000"/>
                </a:solidFill>
                <a:ea typeface="Calibri"/>
              </a:rPr>
              <a:t>Rhabdoviridae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8. </a:t>
            </a:r>
            <a:r>
              <a:rPr lang="en-US" dirty="0" err="1">
                <a:solidFill>
                  <a:srgbClr val="000000"/>
                </a:solidFill>
                <a:ea typeface="Calibri"/>
              </a:rPr>
              <a:t>Birnaviridae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9. </a:t>
            </a:r>
            <a:r>
              <a:rPr lang="en-US" dirty="0" err="1">
                <a:solidFill>
                  <a:srgbClr val="000000"/>
                </a:solidFill>
                <a:ea typeface="Calibri"/>
              </a:rPr>
              <a:t>Bornaviridae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10. </a:t>
            </a:r>
            <a:r>
              <a:rPr lang="en-US" dirty="0" err="1">
                <a:solidFill>
                  <a:srgbClr val="000000"/>
                </a:solidFill>
                <a:ea typeface="Calibri"/>
              </a:rPr>
              <a:t>Bunyaviridae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11. </a:t>
            </a:r>
            <a:r>
              <a:rPr lang="en-US" dirty="0" err="1">
                <a:solidFill>
                  <a:srgbClr val="000000"/>
                </a:solidFill>
                <a:ea typeface="Calibri"/>
              </a:rPr>
              <a:t>Togaviridae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12. </a:t>
            </a:r>
            <a:r>
              <a:rPr lang="en-US" dirty="0" err="1">
                <a:solidFill>
                  <a:srgbClr val="000000"/>
                </a:solidFill>
                <a:ea typeface="Calibri"/>
              </a:rPr>
              <a:t>Astroviridae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13. </a:t>
            </a:r>
            <a:r>
              <a:rPr lang="en-US" dirty="0" err="1">
                <a:solidFill>
                  <a:srgbClr val="000000"/>
                </a:solidFill>
                <a:ea typeface="Calibri"/>
              </a:rPr>
              <a:t>Arteriviridae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14. </a:t>
            </a:r>
            <a:r>
              <a:rPr lang="en-US" dirty="0" err="1">
                <a:solidFill>
                  <a:srgbClr val="000000"/>
                </a:solidFill>
                <a:ea typeface="Calibri"/>
              </a:rPr>
              <a:t>Caliciviridae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15. </a:t>
            </a:r>
            <a:r>
              <a:rPr lang="en-US" dirty="0" err="1">
                <a:solidFill>
                  <a:srgbClr val="000000"/>
                </a:solidFill>
                <a:ea typeface="Calibri"/>
              </a:rPr>
              <a:t>Flaviviridae</a:t>
            </a:r>
            <a:r>
              <a:rPr lang="en-US" dirty="0">
                <a:solidFill>
                  <a:srgbClr val="000000"/>
                </a:solidFill>
                <a:ea typeface="Calibri"/>
              </a:rPr>
              <a:t> </a:t>
            </a:r>
            <a:r>
              <a:rPr lang="en-US" b="1" dirty="0">
                <a:solidFill>
                  <a:srgbClr val="000000"/>
                </a:solidFill>
                <a:ea typeface="Calibri"/>
              </a:rPr>
              <a:t> </a:t>
            </a:r>
            <a:endParaRPr lang="en-US" sz="2000" dirty="0">
              <a:solidFill>
                <a:srgbClr val="000000"/>
              </a:solidFill>
              <a:latin typeface="Calibri"/>
              <a:ea typeface="Calibri"/>
            </a:endParaRPr>
          </a:p>
          <a:p>
            <a:pPr marL="0" indent="0" algn="just" rtl="0">
              <a:buNone/>
            </a:pPr>
            <a:endParaRPr lang="ar-IQ" dirty="0"/>
          </a:p>
        </p:txBody>
      </p:sp>
    </p:spTree>
    <p:extLst>
      <p:ext uri="{BB962C8B-B14F-4D97-AF65-F5344CB8AC3E}">
        <p14:creationId xmlns:p14="http://schemas.microsoft.com/office/powerpoint/2010/main" val="165070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407496"/>
          </a:xfrm>
        </p:spPr>
        <p:txBody>
          <a:bodyPr>
            <a:normAutofit fontScale="92500" lnSpcReduction="10000"/>
          </a:bodyPr>
          <a:lstStyle/>
          <a:p>
            <a:pPr algn="just" rtl="0">
              <a:lnSpc>
                <a:spcPct val="150000"/>
              </a:lnSpc>
              <a:spcAft>
                <a:spcPts val="0"/>
              </a:spcAft>
            </a:pPr>
            <a:r>
              <a:rPr lang="en-US" b="1" dirty="0">
                <a:solidFill>
                  <a:srgbClr val="000000"/>
                </a:solidFill>
                <a:ea typeface="Calibri"/>
              </a:rPr>
              <a:t>DNA Viruses families: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 </a:t>
            </a:r>
            <a:r>
              <a:rPr lang="en-US" dirty="0" err="1">
                <a:solidFill>
                  <a:srgbClr val="000000"/>
                </a:solidFill>
                <a:ea typeface="Calibri"/>
              </a:rPr>
              <a:t>Parvoviridae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2. </a:t>
            </a:r>
            <a:r>
              <a:rPr lang="en-US" b="1" dirty="0" err="1">
                <a:solidFill>
                  <a:srgbClr val="000000"/>
                </a:solidFill>
                <a:ea typeface="Calibri"/>
              </a:rPr>
              <a:t>Anelloviridae</a:t>
            </a:r>
            <a:r>
              <a:rPr lang="en-US" b="1" dirty="0">
                <a:solidFill>
                  <a:srgbClr val="000000"/>
                </a:solidFill>
                <a:ea typeface="Calibri"/>
              </a:rPr>
              <a:t> </a:t>
            </a:r>
            <a:r>
              <a:rPr lang="en-US" dirty="0">
                <a:solidFill>
                  <a:srgbClr val="000000"/>
                </a:solidFill>
                <a:ea typeface="Calibri"/>
              </a:rPr>
              <a:t>(No specific disease associations have been proven).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3. </a:t>
            </a:r>
            <a:r>
              <a:rPr lang="en-US" b="1" dirty="0" err="1">
                <a:solidFill>
                  <a:srgbClr val="000000"/>
                </a:solidFill>
                <a:ea typeface="Calibri"/>
              </a:rPr>
              <a:t>Polyomaviridae</a:t>
            </a:r>
            <a:r>
              <a:rPr lang="en-US" b="1"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4. </a:t>
            </a:r>
            <a:r>
              <a:rPr lang="en-US" dirty="0" err="1">
                <a:solidFill>
                  <a:srgbClr val="000000"/>
                </a:solidFill>
                <a:ea typeface="Calibri"/>
              </a:rPr>
              <a:t>Papillomaviridae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5. </a:t>
            </a:r>
            <a:r>
              <a:rPr lang="en-US" dirty="0" err="1">
                <a:solidFill>
                  <a:srgbClr val="000000"/>
                </a:solidFill>
                <a:ea typeface="Calibri"/>
              </a:rPr>
              <a:t>Adenoviridae</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6- </a:t>
            </a:r>
            <a:r>
              <a:rPr lang="en-US" dirty="0" err="1">
                <a:solidFill>
                  <a:srgbClr val="000000"/>
                </a:solidFill>
                <a:ea typeface="Calibri"/>
              </a:rPr>
              <a:t>Hepadenaviride</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7. </a:t>
            </a:r>
            <a:r>
              <a:rPr lang="en-US" dirty="0" err="1">
                <a:solidFill>
                  <a:srgbClr val="000000"/>
                </a:solidFill>
                <a:ea typeface="Calibri"/>
              </a:rPr>
              <a:t>Herpesviridae</a:t>
            </a:r>
            <a:r>
              <a:rPr lang="en-US" dirty="0">
                <a:solidFill>
                  <a:srgbClr val="000000"/>
                </a:solidFill>
                <a:ea typeface="Calibri"/>
              </a:rPr>
              <a:t> </a:t>
            </a:r>
            <a:endParaRPr lang="en-US" sz="2000" dirty="0">
              <a:solidFill>
                <a:srgbClr val="000000"/>
              </a:solidFill>
              <a:latin typeface="Calibri"/>
              <a:ea typeface="Calibri"/>
            </a:endParaRPr>
          </a:p>
          <a:p>
            <a:pPr algn="just" rtl="0"/>
            <a:r>
              <a:rPr lang="en-US" dirty="0">
                <a:ea typeface="Calibri"/>
              </a:rPr>
              <a:t>8. </a:t>
            </a:r>
            <a:r>
              <a:rPr lang="en-US" dirty="0" err="1">
                <a:ea typeface="Calibri"/>
              </a:rPr>
              <a:t>Poxviridae</a:t>
            </a:r>
            <a:r>
              <a:rPr lang="en-US" dirty="0">
                <a:ea typeface="Calibri"/>
              </a:rPr>
              <a:t> </a:t>
            </a:r>
            <a:endParaRPr lang="ar-IQ" dirty="0"/>
          </a:p>
        </p:txBody>
      </p:sp>
    </p:spTree>
    <p:extLst>
      <p:ext uri="{BB962C8B-B14F-4D97-AF65-F5344CB8AC3E}">
        <p14:creationId xmlns:p14="http://schemas.microsoft.com/office/powerpoint/2010/main" val="372852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260648"/>
            <a:ext cx="7543800" cy="6120680"/>
          </a:xfrm>
        </p:spPr>
        <p:txBody>
          <a:bodyPr>
            <a:normAutofit fontScale="92500" lnSpcReduction="10000"/>
          </a:bodyPr>
          <a:lstStyle/>
          <a:p>
            <a:pPr algn="just" rtl="0">
              <a:lnSpc>
                <a:spcPct val="150000"/>
              </a:lnSpc>
              <a:spcAft>
                <a:spcPts val="0"/>
              </a:spcAft>
            </a:pPr>
            <a:r>
              <a:rPr lang="en-US" sz="2000" b="1" dirty="0">
                <a:solidFill>
                  <a:srgbClr val="000000"/>
                </a:solidFill>
                <a:ea typeface="Calibri"/>
              </a:rPr>
              <a:t>Atypical Virus Like Particles </a:t>
            </a:r>
            <a:endParaRPr lang="en-US" sz="1800" dirty="0">
              <a:solidFill>
                <a:srgbClr val="000000"/>
              </a:solidFill>
              <a:latin typeface="Calibri"/>
              <a:ea typeface="Calibri"/>
            </a:endParaRPr>
          </a:p>
          <a:p>
            <a:pPr algn="just" rtl="0">
              <a:lnSpc>
                <a:spcPct val="150000"/>
              </a:lnSpc>
              <a:spcAft>
                <a:spcPts val="0"/>
              </a:spcAft>
            </a:pPr>
            <a:r>
              <a:rPr lang="en-US" sz="2000" dirty="0">
                <a:solidFill>
                  <a:srgbClr val="000000"/>
                </a:solidFill>
                <a:ea typeface="Calibri"/>
              </a:rPr>
              <a:t>There are four exceptions to the typical virus as described previously: </a:t>
            </a:r>
            <a:endParaRPr lang="en-US" sz="1800" dirty="0">
              <a:solidFill>
                <a:srgbClr val="000000"/>
              </a:solidFill>
              <a:latin typeface="Calibri"/>
              <a:ea typeface="Calibri"/>
            </a:endParaRPr>
          </a:p>
          <a:p>
            <a:pPr algn="just" rtl="0">
              <a:lnSpc>
                <a:spcPct val="150000"/>
              </a:lnSpc>
              <a:spcAft>
                <a:spcPts val="0"/>
              </a:spcAft>
            </a:pPr>
            <a:r>
              <a:rPr lang="en-US" sz="2000" b="1" dirty="0">
                <a:solidFill>
                  <a:srgbClr val="000000"/>
                </a:solidFill>
                <a:ea typeface="Calibri"/>
              </a:rPr>
              <a:t>Defective viruses </a:t>
            </a:r>
            <a:r>
              <a:rPr lang="en-US" sz="2000" dirty="0">
                <a:solidFill>
                  <a:srgbClr val="000000"/>
                </a:solidFill>
                <a:ea typeface="Calibri"/>
              </a:rPr>
              <a:t>Composed of viral nucleic acid and proteins, but cannot replicate without a helper virus. </a:t>
            </a:r>
            <a:endParaRPr lang="en-US" sz="1800" dirty="0">
              <a:solidFill>
                <a:srgbClr val="000000"/>
              </a:solidFill>
              <a:latin typeface="Calibri"/>
              <a:ea typeface="Calibri"/>
            </a:endParaRPr>
          </a:p>
          <a:p>
            <a:pPr algn="just" rtl="0">
              <a:lnSpc>
                <a:spcPct val="150000"/>
              </a:lnSpc>
              <a:spcAft>
                <a:spcPts val="0"/>
              </a:spcAft>
            </a:pPr>
            <a:r>
              <a:rPr lang="en-US" sz="2000" b="1" dirty="0" err="1">
                <a:solidFill>
                  <a:srgbClr val="000000"/>
                </a:solidFill>
                <a:ea typeface="Calibri"/>
              </a:rPr>
              <a:t>Pseudoviruses</a:t>
            </a:r>
            <a:r>
              <a:rPr lang="en-US" sz="2000" b="1" dirty="0">
                <a:solidFill>
                  <a:srgbClr val="000000"/>
                </a:solidFill>
                <a:ea typeface="Calibri"/>
              </a:rPr>
              <a:t> </a:t>
            </a:r>
            <a:r>
              <a:rPr lang="en-US" sz="2000" dirty="0">
                <a:solidFill>
                  <a:srgbClr val="000000"/>
                </a:solidFill>
                <a:ea typeface="Calibri"/>
              </a:rPr>
              <a:t>Contain host DNA instead of viral DNA ,its infect the host cell but don’t replicate. </a:t>
            </a:r>
            <a:endParaRPr lang="en-US" sz="1800" dirty="0">
              <a:solidFill>
                <a:srgbClr val="000000"/>
              </a:solidFill>
              <a:latin typeface="Calibri"/>
              <a:ea typeface="Calibri"/>
            </a:endParaRPr>
          </a:p>
          <a:p>
            <a:pPr algn="just" rtl="0">
              <a:lnSpc>
                <a:spcPct val="150000"/>
              </a:lnSpc>
              <a:spcAft>
                <a:spcPts val="0"/>
              </a:spcAft>
            </a:pPr>
            <a:r>
              <a:rPr lang="en-US" sz="2000" b="1" dirty="0" err="1">
                <a:solidFill>
                  <a:srgbClr val="000000"/>
                </a:solidFill>
                <a:ea typeface="Calibri"/>
              </a:rPr>
              <a:t>Viriods</a:t>
            </a:r>
            <a:r>
              <a:rPr lang="en-US" sz="2000" b="1" dirty="0">
                <a:solidFill>
                  <a:srgbClr val="000000"/>
                </a:solidFill>
                <a:ea typeface="Calibri"/>
              </a:rPr>
              <a:t> </a:t>
            </a:r>
            <a:r>
              <a:rPr lang="en-US" sz="2000" dirty="0">
                <a:solidFill>
                  <a:srgbClr val="000000"/>
                </a:solidFill>
                <a:ea typeface="Calibri"/>
              </a:rPr>
              <a:t>Consist of a single molecule of circular single strand RNA with no protein coat or envelope. They replicate and causes several diseases in plant but not in human </a:t>
            </a:r>
            <a:endParaRPr lang="en-US" sz="1800" dirty="0">
              <a:solidFill>
                <a:srgbClr val="000000"/>
              </a:solidFill>
              <a:latin typeface="Calibri"/>
              <a:ea typeface="Calibri"/>
            </a:endParaRPr>
          </a:p>
          <a:p>
            <a:pPr algn="just" rtl="0">
              <a:lnSpc>
                <a:spcPct val="150000"/>
              </a:lnSpc>
              <a:spcAft>
                <a:spcPts val="0"/>
              </a:spcAft>
            </a:pPr>
            <a:r>
              <a:rPr lang="en-US" sz="2000" b="1" dirty="0">
                <a:solidFill>
                  <a:srgbClr val="000000"/>
                </a:solidFill>
                <a:ea typeface="Calibri"/>
              </a:rPr>
              <a:t>Prions </a:t>
            </a:r>
            <a:r>
              <a:rPr lang="en-US" sz="2000" dirty="0">
                <a:solidFill>
                  <a:srgbClr val="000000"/>
                </a:solidFill>
                <a:ea typeface="Calibri"/>
              </a:rPr>
              <a:t>Smallest known infectious particles, composed only protein .This protein has ability to causes fatal disease called spongiform encephalopathy slowly progressive diseases include : </a:t>
            </a:r>
            <a:endParaRPr lang="en-US" sz="1800" dirty="0">
              <a:solidFill>
                <a:srgbClr val="000000"/>
              </a:solidFill>
              <a:latin typeface="Calibri"/>
              <a:ea typeface="Calibri"/>
            </a:endParaRPr>
          </a:p>
          <a:p>
            <a:pPr algn="just" rtl="0">
              <a:lnSpc>
                <a:spcPct val="150000"/>
              </a:lnSpc>
              <a:spcAft>
                <a:spcPts val="0"/>
              </a:spcAft>
            </a:pPr>
            <a:r>
              <a:rPr lang="en-US" sz="2000" dirty="0" err="1">
                <a:solidFill>
                  <a:srgbClr val="000000"/>
                </a:solidFill>
                <a:ea typeface="Calibri"/>
              </a:rPr>
              <a:t>scrapie</a:t>
            </a:r>
            <a:r>
              <a:rPr lang="en-US" sz="2000" dirty="0">
                <a:solidFill>
                  <a:srgbClr val="000000"/>
                </a:solidFill>
                <a:ea typeface="Calibri"/>
              </a:rPr>
              <a:t> disease in sheep, Bovine spongiform encephalopathy in cattle and </a:t>
            </a:r>
            <a:r>
              <a:rPr lang="en-US" sz="2000" dirty="0" err="1">
                <a:solidFill>
                  <a:srgbClr val="000000"/>
                </a:solidFill>
                <a:ea typeface="Calibri"/>
              </a:rPr>
              <a:t>kuru</a:t>
            </a:r>
            <a:r>
              <a:rPr lang="en-US" sz="2000" dirty="0">
                <a:solidFill>
                  <a:srgbClr val="000000"/>
                </a:solidFill>
                <a:ea typeface="Calibri"/>
              </a:rPr>
              <a:t> disease in human </a:t>
            </a:r>
            <a:endParaRPr lang="en-US" sz="1800" dirty="0">
              <a:solidFill>
                <a:srgbClr val="000000"/>
              </a:solidFill>
              <a:latin typeface="Calibri"/>
              <a:ea typeface="Calibri"/>
            </a:endParaRPr>
          </a:p>
        </p:txBody>
      </p:sp>
    </p:spTree>
    <p:extLst>
      <p:ext uri="{BB962C8B-B14F-4D97-AF65-F5344CB8AC3E}">
        <p14:creationId xmlns:p14="http://schemas.microsoft.com/office/powerpoint/2010/main" val="252037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34481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41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04664"/>
            <a:ext cx="8229600" cy="864096"/>
          </a:xfrm>
        </p:spPr>
        <p:txBody>
          <a:bodyPr>
            <a:normAutofit/>
          </a:bodyPr>
          <a:lstStyle/>
          <a:p>
            <a:pPr algn="ctr"/>
            <a:r>
              <a:rPr lang="en-US" sz="4000" dirty="0">
                <a:solidFill>
                  <a:srgbClr val="000000"/>
                </a:solidFill>
                <a:latin typeface="Cooper Black"/>
              </a:rPr>
              <a:t>Syllabus Content </a:t>
            </a:r>
            <a:endParaRPr lang="ar-IQ" sz="40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829624791"/>
              </p:ext>
            </p:extLst>
          </p:nvPr>
        </p:nvGraphicFramePr>
        <p:xfrm>
          <a:off x="827584" y="1340768"/>
          <a:ext cx="7560840" cy="5191760"/>
        </p:xfrm>
        <a:graphic>
          <a:graphicData uri="http://schemas.openxmlformats.org/drawingml/2006/table">
            <a:tbl>
              <a:tblPr rtl="1" firstRow="1" bandRow="1">
                <a:tableStyleId>{5C22544A-7EE6-4342-B048-85BDC9FD1C3A}</a:tableStyleId>
              </a:tblPr>
              <a:tblGrid>
                <a:gridCol w="5100163"/>
                <a:gridCol w="2460677"/>
              </a:tblGrid>
              <a:tr h="370840">
                <a:tc>
                  <a:txBody>
                    <a:bodyPr/>
                    <a:lstStyle/>
                    <a:p>
                      <a:pPr algn="ctr"/>
                      <a:r>
                        <a:rPr lang="en-US" sz="1800" b="0" i="0" u="none" strike="noStrike" baseline="0" dirty="0" smtClean="0">
                          <a:solidFill>
                            <a:srgbClr val="000000"/>
                          </a:solidFill>
                          <a:latin typeface="Cooper Black"/>
                        </a:rPr>
                        <a:t>Subject 	</a:t>
                      </a:r>
                    </a:p>
                  </a:txBody>
                  <a:tcPr/>
                </a:tc>
                <a:tc>
                  <a:txBody>
                    <a:bodyPr/>
                    <a:lstStyle/>
                    <a:p>
                      <a:pPr algn="ctr"/>
                      <a:r>
                        <a:rPr lang="en-US" sz="1800" b="0" i="0" u="none" strike="noStrike" baseline="0" dirty="0" smtClean="0">
                          <a:solidFill>
                            <a:srgbClr val="000000"/>
                          </a:solidFill>
                          <a:latin typeface="Cooper Black"/>
                        </a:rPr>
                        <a:t>Lecture No. 	</a:t>
                      </a:r>
                    </a:p>
                  </a:txBody>
                  <a:tcPr/>
                </a:tc>
              </a:tr>
              <a:tr h="370840">
                <a:tc>
                  <a:txBody>
                    <a:bodyPr/>
                    <a:lstStyle/>
                    <a:p>
                      <a:pPr algn="ctr" rtl="1"/>
                      <a:r>
                        <a:rPr lang="en-US" dirty="0" smtClean="0"/>
                        <a:t>Introduction of virology</a:t>
                      </a:r>
                      <a:endParaRPr lang="ar-IQ" dirty="0"/>
                    </a:p>
                  </a:txBody>
                  <a:tcPr/>
                </a:tc>
                <a:tc>
                  <a:txBody>
                    <a:bodyPr/>
                    <a:lstStyle/>
                    <a:p>
                      <a:pPr algn="ctr" rtl="1"/>
                      <a:r>
                        <a:rPr lang="en-US" dirty="0" smtClean="0"/>
                        <a:t>1</a:t>
                      </a:r>
                      <a:endParaRPr lang="ar-IQ" dirty="0"/>
                    </a:p>
                  </a:txBody>
                  <a:tcPr/>
                </a:tc>
              </a:tr>
              <a:tr h="370840">
                <a:tc>
                  <a:txBody>
                    <a:bodyPr/>
                    <a:lstStyle/>
                    <a:p>
                      <a:pPr algn="ctr" rtl="1"/>
                      <a:r>
                        <a:rPr lang="en-US" dirty="0" smtClean="0"/>
                        <a:t>Pathogenesis of virus</a:t>
                      </a:r>
                      <a:endParaRPr lang="ar-IQ" dirty="0"/>
                    </a:p>
                  </a:txBody>
                  <a:tcPr/>
                </a:tc>
                <a:tc>
                  <a:txBody>
                    <a:bodyPr/>
                    <a:lstStyle/>
                    <a:p>
                      <a:pPr algn="ctr" rtl="1"/>
                      <a:r>
                        <a:rPr lang="en-US" dirty="0" smtClean="0"/>
                        <a:t>2</a:t>
                      </a:r>
                      <a:endParaRPr lang="ar-IQ" dirty="0"/>
                    </a:p>
                  </a:txBody>
                  <a:tcPr/>
                </a:tc>
              </a:tr>
              <a:tr h="370840">
                <a:tc>
                  <a:txBody>
                    <a:bodyPr/>
                    <a:lstStyle/>
                    <a:p>
                      <a:pPr algn="ctr" rtl="1"/>
                      <a:r>
                        <a:rPr lang="en-US" dirty="0" smtClean="0"/>
                        <a:t>Replication of viruses</a:t>
                      </a:r>
                      <a:endParaRPr lang="ar-IQ" dirty="0"/>
                    </a:p>
                  </a:txBody>
                  <a:tcPr/>
                </a:tc>
                <a:tc>
                  <a:txBody>
                    <a:bodyPr/>
                    <a:lstStyle/>
                    <a:p>
                      <a:pPr algn="ctr" rtl="1"/>
                      <a:r>
                        <a:rPr lang="en-US" dirty="0" smtClean="0"/>
                        <a:t>3</a:t>
                      </a:r>
                      <a:endParaRPr lang="ar-IQ" dirty="0"/>
                    </a:p>
                  </a:txBody>
                  <a:tcPr/>
                </a:tc>
              </a:tr>
              <a:tr h="370840">
                <a:tc>
                  <a:txBody>
                    <a:bodyPr/>
                    <a:lstStyle/>
                    <a:p>
                      <a:pPr algn="ctr" rtl="1"/>
                      <a:r>
                        <a:rPr lang="en-US" dirty="0" smtClean="0"/>
                        <a:t>Control of viral infections</a:t>
                      </a:r>
                      <a:endParaRPr lang="ar-IQ" dirty="0"/>
                    </a:p>
                  </a:txBody>
                  <a:tcPr/>
                </a:tc>
                <a:tc>
                  <a:txBody>
                    <a:bodyPr/>
                    <a:lstStyle/>
                    <a:p>
                      <a:pPr algn="ctr" rtl="1"/>
                      <a:r>
                        <a:rPr lang="en-US" dirty="0" smtClean="0"/>
                        <a:t>4</a:t>
                      </a:r>
                      <a:endParaRPr lang="ar-IQ" dirty="0"/>
                    </a:p>
                  </a:txBody>
                  <a:tcPr/>
                </a:tc>
              </a:tr>
              <a:tr h="370840">
                <a:tc>
                  <a:txBody>
                    <a:bodyPr/>
                    <a:lstStyle/>
                    <a:p>
                      <a:pPr algn="ctr" rtl="1"/>
                      <a:r>
                        <a:rPr lang="en-US" dirty="0" smtClean="0"/>
                        <a:t>Other Types of Antiviral Agents</a:t>
                      </a:r>
                      <a:endParaRPr lang="ar-IQ" dirty="0"/>
                    </a:p>
                  </a:txBody>
                  <a:tcPr/>
                </a:tc>
                <a:tc>
                  <a:txBody>
                    <a:bodyPr/>
                    <a:lstStyle/>
                    <a:p>
                      <a:pPr algn="ctr" rtl="1"/>
                      <a:r>
                        <a:rPr lang="en-US" dirty="0" smtClean="0"/>
                        <a:t>5</a:t>
                      </a:r>
                      <a:endParaRPr lang="ar-IQ" dirty="0"/>
                    </a:p>
                  </a:txBody>
                  <a:tcPr/>
                </a:tc>
              </a:tr>
              <a:tr h="370840">
                <a:tc>
                  <a:txBody>
                    <a:bodyPr/>
                    <a:lstStyle/>
                    <a:p>
                      <a:pPr algn="ctr" rtl="1"/>
                      <a:r>
                        <a:rPr lang="en-US" dirty="0" smtClean="0"/>
                        <a:t>Mid exam</a:t>
                      </a:r>
                      <a:endParaRPr lang="ar-IQ" dirty="0"/>
                    </a:p>
                  </a:txBody>
                  <a:tcPr/>
                </a:tc>
                <a:tc>
                  <a:txBody>
                    <a:bodyPr/>
                    <a:lstStyle/>
                    <a:p>
                      <a:pPr algn="ctr" rtl="1"/>
                      <a:r>
                        <a:rPr lang="en-US" dirty="0" smtClean="0"/>
                        <a:t>6</a:t>
                      </a:r>
                      <a:endParaRPr lang="ar-IQ" dirty="0"/>
                    </a:p>
                  </a:txBody>
                  <a:tcPr/>
                </a:tc>
              </a:tr>
              <a:tr h="370840">
                <a:tc>
                  <a:txBody>
                    <a:bodyPr/>
                    <a:lstStyle/>
                    <a:p>
                      <a:pPr algn="ctr" rtl="1"/>
                      <a:r>
                        <a:rPr lang="en-US" dirty="0" err="1" smtClean="0"/>
                        <a:t>Orthomyxoviruses</a:t>
                      </a:r>
                      <a:r>
                        <a:rPr lang="en-US" dirty="0" smtClean="0"/>
                        <a:t> (Influenza viruses)</a:t>
                      </a:r>
                      <a:endParaRPr lang="ar-IQ" dirty="0"/>
                    </a:p>
                  </a:txBody>
                  <a:tcPr/>
                </a:tc>
                <a:tc>
                  <a:txBody>
                    <a:bodyPr/>
                    <a:lstStyle/>
                    <a:p>
                      <a:pPr algn="ctr" rtl="1"/>
                      <a:r>
                        <a:rPr lang="en-US" dirty="0" smtClean="0"/>
                        <a:t>7</a:t>
                      </a:r>
                      <a:endParaRPr lang="ar-IQ" dirty="0"/>
                    </a:p>
                  </a:txBody>
                  <a:tcPr/>
                </a:tc>
              </a:tr>
              <a:tr h="370840">
                <a:tc>
                  <a:txBody>
                    <a:bodyPr/>
                    <a:lstStyle/>
                    <a:p>
                      <a:pPr algn="ctr" rtl="1"/>
                      <a:r>
                        <a:rPr lang="en-US" dirty="0" err="1" smtClean="0"/>
                        <a:t>Paramyxoviruses</a:t>
                      </a:r>
                      <a:r>
                        <a:rPr lang="en-US" dirty="0" smtClean="0"/>
                        <a:t> &amp; </a:t>
                      </a:r>
                      <a:r>
                        <a:rPr lang="en-US" dirty="0" err="1" smtClean="0"/>
                        <a:t>Rublla</a:t>
                      </a:r>
                      <a:r>
                        <a:rPr lang="en-US" dirty="0" smtClean="0"/>
                        <a:t> virus</a:t>
                      </a:r>
                      <a:endParaRPr lang="ar-IQ" dirty="0"/>
                    </a:p>
                  </a:txBody>
                  <a:tcPr/>
                </a:tc>
                <a:tc>
                  <a:txBody>
                    <a:bodyPr/>
                    <a:lstStyle/>
                    <a:p>
                      <a:pPr algn="ctr" rtl="1"/>
                      <a:r>
                        <a:rPr lang="en-US" dirty="0" smtClean="0"/>
                        <a:t>8</a:t>
                      </a:r>
                      <a:endParaRPr lang="ar-IQ" dirty="0"/>
                    </a:p>
                  </a:txBody>
                  <a:tcPr/>
                </a:tc>
              </a:tr>
              <a:tr h="370840">
                <a:tc>
                  <a:txBody>
                    <a:bodyPr/>
                    <a:lstStyle/>
                    <a:p>
                      <a:pPr algn="ctr" rtl="1"/>
                      <a:r>
                        <a:rPr lang="en-US" dirty="0" smtClean="0"/>
                        <a:t>Enteric viruses</a:t>
                      </a:r>
                      <a:r>
                        <a:rPr lang="en-US" baseline="0" dirty="0" smtClean="0"/>
                        <a:t> </a:t>
                      </a:r>
                      <a:r>
                        <a:rPr lang="en-US" dirty="0" smtClean="0"/>
                        <a:t>&amp; Rhinoviruses</a:t>
                      </a:r>
                      <a:endParaRPr lang="ar-IQ" dirty="0"/>
                    </a:p>
                  </a:txBody>
                  <a:tcPr/>
                </a:tc>
                <a:tc>
                  <a:txBody>
                    <a:bodyPr/>
                    <a:lstStyle/>
                    <a:p>
                      <a:pPr algn="ctr" rtl="1"/>
                      <a:r>
                        <a:rPr lang="en-US" dirty="0" smtClean="0"/>
                        <a:t>9</a:t>
                      </a:r>
                      <a:endParaRPr lang="ar-IQ" dirty="0"/>
                    </a:p>
                  </a:txBody>
                  <a:tcPr/>
                </a:tc>
              </a:tr>
              <a:tr h="370840">
                <a:tc>
                  <a:txBody>
                    <a:bodyPr/>
                    <a:lstStyle/>
                    <a:p>
                      <a:pPr algn="ctr" rtl="1"/>
                      <a:r>
                        <a:rPr lang="en-US" dirty="0" err="1" smtClean="0"/>
                        <a:t>Oncoviruses</a:t>
                      </a:r>
                      <a:r>
                        <a:rPr lang="en-US" dirty="0" smtClean="0"/>
                        <a:t> </a:t>
                      </a:r>
                      <a:endParaRPr lang="ar-IQ" dirty="0"/>
                    </a:p>
                  </a:txBody>
                  <a:tcPr/>
                </a:tc>
                <a:tc>
                  <a:txBody>
                    <a:bodyPr/>
                    <a:lstStyle/>
                    <a:p>
                      <a:pPr algn="ctr" rtl="1"/>
                      <a:r>
                        <a:rPr lang="en-US" dirty="0" smtClean="0"/>
                        <a:t>10</a:t>
                      </a:r>
                      <a:endParaRPr lang="ar-IQ" dirty="0"/>
                    </a:p>
                  </a:txBody>
                  <a:tcPr/>
                </a:tc>
              </a:tr>
              <a:tr h="370840">
                <a:tc>
                  <a:txBody>
                    <a:bodyPr/>
                    <a:lstStyle/>
                    <a:p>
                      <a:pPr algn="ctr" rtl="1"/>
                      <a:r>
                        <a:rPr lang="en-US" dirty="0" smtClean="0"/>
                        <a:t>Hepatitis viruses</a:t>
                      </a:r>
                      <a:endParaRPr lang="ar-IQ" dirty="0"/>
                    </a:p>
                  </a:txBody>
                  <a:tcPr/>
                </a:tc>
                <a:tc>
                  <a:txBody>
                    <a:bodyPr/>
                    <a:lstStyle/>
                    <a:p>
                      <a:pPr algn="ctr" rtl="1"/>
                      <a:r>
                        <a:rPr lang="en-US" dirty="0" smtClean="0"/>
                        <a:t>11</a:t>
                      </a:r>
                      <a:endParaRPr lang="ar-IQ" dirty="0"/>
                    </a:p>
                  </a:txBody>
                  <a:tcPr/>
                </a:tc>
              </a:tr>
              <a:tr h="370840">
                <a:tc>
                  <a:txBody>
                    <a:bodyPr/>
                    <a:lstStyle/>
                    <a:p>
                      <a:pPr algn="ctr" rtl="1"/>
                      <a:r>
                        <a:rPr lang="en-US" dirty="0" smtClean="0"/>
                        <a:t>Rabies</a:t>
                      </a:r>
                      <a:r>
                        <a:rPr lang="en-US" baseline="0" dirty="0" smtClean="0"/>
                        <a:t> virus</a:t>
                      </a:r>
                      <a:r>
                        <a:rPr lang="en-US" dirty="0" smtClean="0"/>
                        <a:t> &amp; other </a:t>
                      </a:r>
                      <a:r>
                        <a:rPr lang="en-US" smtClean="0"/>
                        <a:t>Neurotropic viruses</a:t>
                      </a:r>
                      <a:endParaRPr lang="ar-IQ" dirty="0"/>
                    </a:p>
                  </a:txBody>
                  <a:tcPr/>
                </a:tc>
                <a:tc>
                  <a:txBody>
                    <a:bodyPr/>
                    <a:lstStyle/>
                    <a:p>
                      <a:pPr algn="ctr" rtl="1"/>
                      <a:r>
                        <a:rPr lang="en-US" dirty="0" smtClean="0"/>
                        <a:t>12</a:t>
                      </a:r>
                      <a:endParaRPr lang="ar-IQ" dirty="0"/>
                    </a:p>
                  </a:txBody>
                  <a:tcPr/>
                </a:tc>
              </a:tr>
              <a:tr h="370840">
                <a:tc>
                  <a:txBody>
                    <a:bodyPr/>
                    <a:lstStyle/>
                    <a:p>
                      <a:pPr algn="ctr" rtl="1"/>
                      <a:r>
                        <a:rPr lang="en-US" dirty="0" smtClean="0"/>
                        <a:t>Final exam</a:t>
                      </a:r>
                    </a:p>
                  </a:txBody>
                  <a:tcPr/>
                </a:tc>
                <a:tc>
                  <a:txBody>
                    <a:bodyPr/>
                    <a:lstStyle/>
                    <a:p>
                      <a:pPr algn="ctr" rtl="1"/>
                      <a:r>
                        <a:rPr lang="en-US" dirty="0" smtClean="0"/>
                        <a:t>13</a:t>
                      </a:r>
                      <a:endParaRPr lang="ar-IQ" dirty="0"/>
                    </a:p>
                  </a:txBody>
                  <a:tcPr/>
                </a:tc>
              </a:tr>
            </a:tbl>
          </a:graphicData>
        </a:graphic>
      </p:graphicFrame>
    </p:spTree>
    <p:extLst>
      <p:ext uri="{BB962C8B-B14F-4D97-AF65-F5344CB8AC3E}">
        <p14:creationId xmlns:p14="http://schemas.microsoft.com/office/powerpoint/2010/main" val="375584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725144"/>
            <a:ext cx="8229600" cy="1143000"/>
          </a:xfrm>
        </p:spPr>
        <p:txBody>
          <a:bodyPr/>
          <a:lstStyle/>
          <a:p>
            <a:pPr algn="ctr"/>
            <a:r>
              <a:rPr lang="en-US" dirty="0" smtClean="0">
                <a:latin typeface="+mn-lt"/>
              </a:rPr>
              <a:t>Lecture 1</a:t>
            </a:r>
            <a:endParaRPr lang="ar-IQ" dirty="0">
              <a:latin typeface="+mn-lt"/>
            </a:endParaRPr>
          </a:p>
        </p:txBody>
      </p:sp>
      <p:sp>
        <p:nvSpPr>
          <p:cNvPr id="3" name="مستطيل 2"/>
          <p:cNvSpPr/>
          <p:nvPr/>
        </p:nvSpPr>
        <p:spPr>
          <a:xfrm>
            <a:off x="1187624" y="2204864"/>
            <a:ext cx="6480720" cy="1754326"/>
          </a:xfrm>
          <a:prstGeom prst="rect">
            <a:avLst/>
          </a:prstGeom>
        </p:spPr>
        <p:txBody>
          <a:bodyPr wrap="square">
            <a:spAutoFit/>
          </a:bodyPr>
          <a:lstStyle/>
          <a:p>
            <a:pPr algn="ctr"/>
            <a:r>
              <a:rPr lang="en-US" sz="5400" b="1" dirty="0">
                <a:solidFill>
                  <a:srgbClr val="FF0000"/>
                </a:solidFill>
                <a:ea typeface="Calibri"/>
                <a:cs typeface="+mj-cs"/>
              </a:rPr>
              <a:t>Introduction to virology</a:t>
            </a:r>
            <a:endParaRPr lang="ar-IQ" sz="5400" dirty="0">
              <a:solidFill>
                <a:srgbClr val="FF0000"/>
              </a:solidFill>
            </a:endParaRPr>
          </a:p>
        </p:txBody>
      </p:sp>
    </p:spTree>
    <p:extLst>
      <p:ext uri="{BB962C8B-B14F-4D97-AF65-F5344CB8AC3E}">
        <p14:creationId xmlns:p14="http://schemas.microsoft.com/office/powerpoint/2010/main" val="175575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332656"/>
            <a:ext cx="6781800" cy="870992"/>
          </a:xfrm>
        </p:spPr>
        <p:txBody>
          <a:bodyPr>
            <a:normAutofit fontScale="90000"/>
          </a:bodyPr>
          <a:lstStyle/>
          <a:p>
            <a:pPr algn="ctr">
              <a:lnSpc>
                <a:spcPct val="150000"/>
              </a:lnSpc>
              <a:spcAft>
                <a:spcPts val="0"/>
              </a:spcAft>
            </a:pPr>
            <a:r>
              <a:rPr lang="en-US" sz="3600" b="1" dirty="0">
                <a:solidFill>
                  <a:srgbClr val="000000"/>
                </a:solidFill>
                <a:latin typeface="Times New Roman"/>
                <a:ea typeface="Calibri"/>
              </a:rPr>
              <a:t>Introduction to </a:t>
            </a:r>
            <a:r>
              <a:rPr lang="en-US" sz="3600" b="1" dirty="0" smtClean="0">
                <a:solidFill>
                  <a:srgbClr val="000000"/>
                </a:solidFill>
                <a:latin typeface="Times New Roman"/>
                <a:ea typeface="Calibri"/>
              </a:rPr>
              <a:t>virology</a:t>
            </a:r>
            <a:endParaRPr lang="ar-IQ" sz="3600" dirty="0"/>
          </a:p>
        </p:txBody>
      </p:sp>
      <p:sp>
        <p:nvSpPr>
          <p:cNvPr id="3" name="عنصر نائب للمحتوى 2"/>
          <p:cNvSpPr>
            <a:spLocks noGrp="1"/>
          </p:cNvSpPr>
          <p:nvPr>
            <p:ph idx="1"/>
          </p:nvPr>
        </p:nvSpPr>
        <p:spPr>
          <a:xfrm>
            <a:off x="683568" y="1484784"/>
            <a:ext cx="7543800" cy="5184576"/>
          </a:xfrm>
        </p:spPr>
        <p:txBody>
          <a:bodyPr>
            <a:normAutofit fontScale="85000" lnSpcReduction="10000"/>
          </a:bodyPr>
          <a:lstStyle/>
          <a:p>
            <a:pPr algn="just" rtl="0">
              <a:lnSpc>
                <a:spcPct val="150000"/>
              </a:lnSpc>
              <a:spcAft>
                <a:spcPts val="0"/>
              </a:spcAft>
            </a:pPr>
            <a:r>
              <a:rPr lang="en-US" b="1" dirty="0">
                <a:solidFill>
                  <a:srgbClr val="000000"/>
                </a:solidFill>
                <a:ea typeface="Calibri"/>
              </a:rPr>
              <a:t>Virology</a:t>
            </a:r>
            <a:r>
              <a:rPr lang="en-US" dirty="0">
                <a:solidFill>
                  <a:srgbClr val="000000"/>
                </a:solidFill>
                <a:ea typeface="Calibri"/>
              </a:rPr>
              <a:t>: the science which deals with study of viruses as causative agents of very important diseases that occurs in human, animals, plants and other living organisms (insects, bacteria,…) </a:t>
            </a:r>
            <a:endParaRPr lang="en-US" sz="2000" dirty="0">
              <a:solidFill>
                <a:srgbClr val="000000"/>
              </a:solidFill>
              <a:ea typeface="Calibri"/>
            </a:endParaRPr>
          </a:p>
          <a:p>
            <a:pPr algn="just" rtl="0">
              <a:lnSpc>
                <a:spcPct val="150000"/>
              </a:lnSpc>
              <a:spcAft>
                <a:spcPts val="0"/>
              </a:spcAft>
            </a:pPr>
            <a:r>
              <a:rPr lang="en-US" dirty="0">
                <a:solidFill>
                  <a:srgbClr val="000000"/>
                </a:solidFill>
                <a:ea typeface="Calibri"/>
              </a:rPr>
              <a:t>Viruses are the smallest infectious agents (ranging from about 20 to 300 nm in diameter) and contain only one kind of nucleic acid (RNA or DNA) as their genome. </a:t>
            </a:r>
            <a:endParaRPr lang="en-US" sz="2000" dirty="0">
              <a:solidFill>
                <a:srgbClr val="000000"/>
              </a:solidFill>
              <a:ea typeface="Calibri"/>
            </a:endParaRPr>
          </a:p>
          <a:p>
            <a:pPr algn="just" rtl="0">
              <a:lnSpc>
                <a:spcPct val="150000"/>
              </a:lnSpc>
              <a:spcAft>
                <a:spcPts val="0"/>
              </a:spcAft>
            </a:pPr>
            <a:r>
              <a:rPr lang="en-US" dirty="0">
                <a:solidFill>
                  <a:srgbClr val="000000"/>
                </a:solidFill>
                <a:ea typeface="Calibri"/>
              </a:rPr>
              <a:t>Viruses consist of : </a:t>
            </a:r>
            <a:endParaRPr lang="en-US" sz="2000" dirty="0">
              <a:solidFill>
                <a:srgbClr val="000000"/>
              </a:solidFill>
              <a:ea typeface="Calibri"/>
            </a:endParaRPr>
          </a:p>
          <a:p>
            <a:pPr marL="0" indent="0" algn="just" rtl="0">
              <a:lnSpc>
                <a:spcPct val="150000"/>
              </a:lnSpc>
              <a:spcAft>
                <a:spcPts val="0"/>
              </a:spcAft>
              <a:buNone/>
            </a:pPr>
            <a:r>
              <a:rPr lang="en-US" dirty="0">
                <a:solidFill>
                  <a:srgbClr val="000000"/>
                </a:solidFill>
                <a:ea typeface="Calibri"/>
              </a:rPr>
              <a:t>1.A nucleic acid genome either DNA or RNA. </a:t>
            </a:r>
            <a:endParaRPr lang="en-US" sz="2000" dirty="0">
              <a:solidFill>
                <a:srgbClr val="000000"/>
              </a:solidFill>
              <a:ea typeface="Calibri"/>
            </a:endParaRPr>
          </a:p>
          <a:p>
            <a:pPr marL="0" indent="0" algn="just" rtl="0">
              <a:lnSpc>
                <a:spcPct val="150000"/>
              </a:lnSpc>
              <a:spcAft>
                <a:spcPts val="0"/>
              </a:spcAft>
              <a:buNone/>
            </a:pPr>
            <a:r>
              <a:rPr lang="en-US" dirty="0">
                <a:solidFill>
                  <a:srgbClr val="000000"/>
                </a:solidFill>
                <a:ea typeface="Calibri"/>
              </a:rPr>
              <a:t>2.A protein coat (capsid) that enclosed the genome. </a:t>
            </a:r>
            <a:endParaRPr lang="en-US" sz="2000" dirty="0">
              <a:solidFill>
                <a:srgbClr val="000000"/>
              </a:solidFill>
              <a:ea typeface="Calibri"/>
            </a:endParaRPr>
          </a:p>
          <a:p>
            <a:pPr marL="0" indent="0" algn="just" rtl="0">
              <a:lnSpc>
                <a:spcPct val="150000"/>
              </a:lnSpc>
              <a:spcAft>
                <a:spcPts val="0"/>
              </a:spcAft>
              <a:buNone/>
            </a:pPr>
            <a:r>
              <a:rPr lang="en-US" dirty="0">
                <a:solidFill>
                  <a:srgbClr val="000000"/>
                </a:solidFill>
                <a:ea typeface="Calibri"/>
              </a:rPr>
              <a:t>3.In some cases a lipid membrane (envelope) </a:t>
            </a:r>
            <a:endParaRPr lang="en-US" dirty="0" smtClean="0">
              <a:solidFill>
                <a:srgbClr val="000000"/>
              </a:solidFill>
              <a:ea typeface="Calibri"/>
            </a:endParaRPr>
          </a:p>
          <a:p>
            <a:pPr algn="just" rtl="0">
              <a:lnSpc>
                <a:spcPct val="150000"/>
              </a:lnSpc>
              <a:spcAft>
                <a:spcPts val="0"/>
              </a:spcAft>
            </a:pPr>
            <a:r>
              <a:rPr lang="en-US" sz="2000" b="1" dirty="0" err="1">
                <a:solidFill>
                  <a:srgbClr val="000000"/>
                </a:solidFill>
                <a:ea typeface="Calibri"/>
              </a:rPr>
              <a:t>Virion</a:t>
            </a:r>
            <a:r>
              <a:rPr lang="en-US" sz="2000" dirty="0" err="1">
                <a:solidFill>
                  <a:srgbClr val="000000"/>
                </a:solidFill>
                <a:ea typeface="Calibri"/>
              </a:rPr>
              <a:t>:A</a:t>
            </a:r>
            <a:r>
              <a:rPr lang="en-US" sz="2000" dirty="0">
                <a:solidFill>
                  <a:srgbClr val="000000"/>
                </a:solidFill>
                <a:ea typeface="Calibri"/>
              </a:rPr>
              <a:t> complete infectious virus particle.</a:t>
            </a:r>
            <a:endParaRPr lang="en-US" sz="1800" dirty="0">
              <a:solidFill>
                <a:srgbClr val="000000"/>
              </a:solidFill>
              <a:latin typeface="Calibri"/>
              <a:ea typeface="Calibri"/>
            </a:endParaRPr>
          </a:p>
          <a:p>
            <a:pPr marL="0" indent="0" algn="just" rtl="0">
              <a:lnSpc>
                <a:spcPct val="150000"/>
              </a:lnSpc>
              <a:spcAft>
                <a:spcPts val="0"/>
              </a:spcAft>
              <a:buNone/>
            </a:pPr>
            <a:endParaRPr lang="en-US" sz="2000" dirty="0">
              <a:solidFill>
                <a:srgbClr val="000000"/>
              </a:solidFill>
              <a:ea typeface="Calibri"/>
            </a:endParaRPr>
          </a:p>
          <a:p>
            <a:pPr marL="0" indent="0" algn="l" rtl="0">
              <a:buNone/>
            </a:pPr>
            <a:endParaRPr lang="ar-IQ" dirty="0"/>
          </a:p>
        </p:txBody>
      </p:sp>
    </p:spTree>
    <p:extLst>
      <p:ext uri="{BB962C8B-B14F-4D97-AF65-F5344CB8AC3E}">
        <p14:creationId xmlns:p14="http://schemas.microsoft.com/office/powerpoint/2010/main" val="282635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404664"/>
            <a:ext cx="7543800" cy="6048672"/>
          </a:xfrm>
        </p:spPr>
        <p:txBody>
          <a:bodyPr>
            <a:normAutofit fontScale="70000" lnSpcReduction="20000"/>
          </a:bodyPr>
          <a:lstStyle/>
          <a:p>
            <a:pPr marL="0" indent="0" algn="ctr" rtl="0">
              <a:lnSpc>
                <a:spcPct val="150000"/>
              </a:lnSpc>
              <a:spcAft>
                <a:spcPts val="0"/>
              </a:spcAft>
              <a:buNone/>
            </a:pPr>
            <a:r>
              <a:rPr lang="en-US" sz="2900" b="1" dirty="0">
                <a:solidFill>
                  <a:srgbClr val="000000"/>
                </a:solidFill>
                <a:ea typeface="Calibri"/>
              </a:rPr>
              <a:t>General Properties of Viruses </a:t>
            </a:r>
            <a:endParaRPr lang="en-US" sz="2900" b="1"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 Virus particles are very small in size; they are between 20-500 nm (nanometer) in diameter.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2. Viruses are obligatory intra cellular microorganisms.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3. Multiply inside the cells by replicating their genomes which either DNA or RNA, but not both.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4- The virus dose not contain any organelles (ribosomes, t RNA, metabolic enzymes, </a:t>
            </a:r>
            <a:r>
              <a:rPr lang="en-US" dirty="0" err="1">
                <a:solidFill>
                  <a:srgbClr val="000000"/>
                </a:solidFill>
                <a:ea typeface="Calibri"/>
              </a:rPr>
              <a:t>etc</a:t>
            </a:r>
            <a:r>
              <a:rPr lang="en-US" dirty="0">
                <a:solidFill>
                  <a:srgbClr val="000000"/>
                </a:solidFill>
                <a:ea typeface="Calibri"/>
              </a:rPr>
              <a:t>), but they depend on infected cells to provide all their needed organelles.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5. Virus does not affect with antibiotics.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6. Most viruses sensitive to interferon.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7- Viruses can not grow on artificial media, but only in living cells (specific host, Lab. Animals, chicken </a:t>
            </a:r>
            <a:r>
              <a:rPr lang="en-US" dirty="0" err="1">
                <a:solidFill>
                  <a:srgbClr val="000000"/>
                </a:solidFill>
                <a:ea typeface="Calibri"/>
              </a:rPr>
              <a:t>embryonated</a:t>
            </a:r>
            <a:r>
              <a:rPr lang="en-US" dirty="0">
                <a:solidFill>
                  <a:srgbClr val="000000"/>
                </a:solidFill>
                <a:ea typeface="Calibri"/>
              </a:rPr>
              <a:t> eggs &amp; tissue culture).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8. Some viruses cause latent infection.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9. Viruses can not be seen by simple microscope, but only by Electron </a:t>
            </a:r>
            <a:r>
              <a:rPr lang="en-US" sz="2000" dirty="0" smtClean="0">
                <a:solidFill>
                  <a:srgbClr val="000000"/>
                </a:solidFill>
                <a:latin typeface="Calibri"/>
                <a:ea typeface="Calibri"/>
              </a:rPr>
              <a:t> </a:t>
            </a:r>
            <a:r>
              <a:rPr lang="en-US" dirty="0" smtClean="0">
                <a:solidFill>
                  <a:srgbClr val="000000"/>
                </a:solidFill>
                <a:ea typeface="Calibri"/>
              </a:rPr>
              <a:t>microscope </a:t>
            </a:r>
            <a:r>
              <a:rPr lang="en-US" dirty="0">
                <a:solidFill>
                  <a:srgbClr val="000000"/>
                </a:solidFill>
                <a:ea typeface="Calibri"/>
              </a:rPr>
              <a:t>(EM). </a:t>
            </a:r>
            <a:endParaRPr lang="en-US" sz="2000" dirty="0">
              <a:solidFill>
                <a:srgbClr val="000000"/>
              </a:solidFill>
              <a:latin typeface="Calibri"/>
              <a:ea typeface="Calibri"/>
            </a:endParaRPr>
          </a:p>
          <a:p>
            <a:pPr marL="0" indent="0" algn="just" rtl="0">
              <a:buNone/>
            </a:pPr>
            <a:endParaRPr lang="ar-IQ" dirty="0"/>
          </a:p>
        </p:txBody>
      </p:sp>
    </p:spTree>
    <p:extLst>
      <p:ext uri="{BB962C8B-B14F-4D97-AF65-F5344CB8AC3E}">
        <p14:creationId xmlns:p14="http://schemas.microsoft.com/office/powerpoint/2010/main" val="149628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315416"/>
            <a:ext cx="7543800" cy="6696744"/>
          </a:xfrm>
        </p:spPr>
        <p:txBody>
          <a:bodyPr>
            <a:normAutofit fontScale="77500" lnSpcReduction="20000"/>
          </a:bodyPr>
          <a:lstStyle/>
          <a:p>
            <a:pPr algn="just" rtl="0">
              <a:lnSpc>
                <a:spcPct val="150000"/>
              </a:lnSpc>
              <a:spcAft>
                <a:spcPts val="0"/>
              </a:spcAft>
            </a:pPr>
            <a:r>
              <a:rPr lang="en-US" b="1" dirty="0">
                <a:solidFill>
                  <a:srgbClr val="000000"/>
                </a:solidFill>
                <a:ea typeface="Calibri"/>
              </a:rPr>
              <a:t>Basis of Classification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The following properties have been used as a basis for the classification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of viruses: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 </a:t>
            </a:r>
            <a:r>
              <a:rPr lang="en-US" b="1" dirty="0" err="1">
                <a:solidFill>
                  <a:srgbClr val="000000"/>
                </a:solidFill>
                <a:ea typeface="Calibri"/>
              </a:rPr>
              <a:t>Virion</a:t>
            </a:r>
            <a:r>
              <a:rPr lang="en-US" b="1" dirty="0">
                <a:solidFill>
                  <a:srgbClr val="000000"/>
                </a:solidFill>
                <a:ea typeface="Calibri"/>
              </a:rPr>
              <a:t> morphology</a:t>
            </a:r>
            <a:r>
              <a:rPr lang="en-US" dirty="0">
                <a:solidFill>
                  <a:srgbClr val="000000"/>
                </a:solidFill>
                <a:ea typeface="Calibri"/>
              </a:rPr>
              <a:t>, including size, shape, type of symmetry, presence or absence of </a:t>
            </a:r>
            <a:r>
              <a:rPr lang="en-US" dirty="0" err="1">
                <a:solidFill>
                  <a:srgbClr val="000000"/>
                </a:solidFill>
                <a:ea typeface="Calibri"/>
              </a:rPr>
              <a:t>peplomers</a:t>
            </a:r>
            <a:r>
              <a:rPr lang="en-US" dirty="0">
                <a:solidFill>
                  <a:srgbClr val="000000"/>
                </a:solidFill>
                <a:ea typeface="Calibri"/>
              </a:rPr>
              <a:t>, and presence or absence of membranes.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2. </a:t>
            </a:r>
            <a:r>
              <a:rPr lang="en-US" b="1" dirty="0">
                <a:solidFill>
                  <a:srgbClr val="000000"/>
                </a:solidFill>
                <a:ea typeface="Calibri"/>
              </a:rPr>
              <a:t>Virus genome properties</a:t>
            </a:r>
            <a:r>
              <a:rPr lang="en-US" dirty="0">
                <a:solidFill>
                  <a:srgbClr val="000000"/>
                </a:solidFill>
                <a:ea typeface="Calibri"/>
              </a:rPr>
              <a:t>, including type of nucleic acid (DNA or RNA), size of the genome, strand (single or double), whether linear or circular, sense (positive, negative), segments (number, size), nucleotide sequence, percent GC content, and presence of special features (repetitive elements, isomerization, 5′-terminal cap, 5′-terminal covalently linked protein, 3′-terminal poly(A) tract).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3- </a:t>
            </a:r>
            <a:r>
              <a:rPr lang="en-US" b="1" dirty="0">
                <a:solidFill>
                  <a:srgbClr val="000000"/>
                </a:solidFill>
                <a:ea typeface="Calibri"/>
              </a:rPr>
              <a:t>Genome organization and replication</a:t>
            </a:r>
            <a:r>
              <a:rPr lang="en-US" dirty="0">
                <a:solidFill>
                  <a:srgbClr val="000000"/>
                </a:solidFill>
                <a:ea typeface="Calibri"/>
              </a:rPr>
              <a:t>, including gene order, number and position of open reading frames, strategy of replication (patterns of transcription, translation), and cellular sites (accumulation of proteins, </a:t>
            </a:r>
            <a:r>
              <a:rPr lang="en-US" dirty="0" err="1">
                <a:solidFill>
                  <a:srgbClr val="000000"/>
                </a:solidFill>
                <a:ea typeface="Calibri"/>
              </a:rPr>
              <a:t>virion</a:t>
            </a:r>
            <a:r>
              <a:rPr lang="en-US" dirty="0">
                <a:solidFill>
                  <a:srgbClr val="000000"/>
                </a:solidFill>
                <a:ea typeface="Calibri"/>
              </a:rPr>
              <a:t> assembly, </a:t>
            </a:r>
            <a:r>
              <a:rPr lang="en-US" dirty="0" err="1">
                <a:solidFill>
                  <a:srgbClr val="000000"/>
                </a:solidFill>
                <a:ea typeface="Calibri"/>
              </a:rPr>
              <a:t>virion</a:t>
            </a:r>
            <a:r>
              <a:rPr lang="en-US" dirty="0">
                <a:solidFill>
                  <a:srgbClr val="000000"/>
                </a:solidFill>
                <a:ea typeface="Calibri"/>
              </a:rPr>
              <a:t> release). </a:t>
            </a:r>
            <a:endParaRPr lang="en-US" sz="2000" dirty="0">
              <a:solidFill>
                <a:srgbClr val="000000"/>
              </a:solidFill>
              <a:latin typeface="Calibri"/>
              <a:ea typeface="Calibri"/>
            </a:endParaRPr>
          </a:p>
        </p:txBody>
      </p:sp>
    </p:spTree>
    <p:extLst>
      <p:ext uri="{BB962C8B-B14F-4D97-AF65-F5344CB8AC3E}">
        <p14:creationId xmlns:p14="http://schemas.microsoft.com/office/powerpoint/2010/main" val="392997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695528"/>
          </a:xfrm>
        </p:spPr>
        <p:txBody>
          <a:bodyPr>
            <a:normAutofit/>
          </a:bodyPr>
          <a:lstStyle/>
          <a:p>
            <a:pPr lvl="0" algn="just" rtl="0">
              <a:lnSpc>
                <a:spcPct val="150000"/>
              </a:lnSpc>
              <a:buClr>
                <a:srgbClr val="AD0101"/>
              </a:buClr>
            </a:pPr>
            <a:r>
              <a:rPr lang="en-US" sz="2000" dirty="0">
                <a:solidFill>
                  <a:srgbClr val="000000"/>
                </a:solidFill>
                <a:ea typeface="Calibri"/>
              </a:rPr>
              <a:t>4. </a:t>
            </a:r>
            <a:r>
              <a:rPr lang="en-US" sz="2000" b="1" dirty="0">
                <a:solidFill>
                  <a:srgbClr val="000000"/>
                </a:solidFill>
                <a:ea typeface="Calibri"/>
              </a:rPr>
              <a:t>Virus protein properties</a:t>
            </a:r>
            <a:r>
              <a:rPr lang="en-US" sz="2000" dirty="0">
                <a:solidFill>
                  <a:srgbClr val="000000"/>
                </a:solidFill>
                <a:ea typeface="Calibri"/>
              </a:rPr>
              <a:t>, including number, size, amino acid sequence, modifications (glycosylation, phosphorylation, </a:t>
            </a:r>
            <a:r>
              <a:rPr lang="en-US" sz="2000" dirty="0" err="1">
                <a:solidFill>
                  <a:srgbClr val="000000"/>
                </a:solidFill>
                <a:ea typeface="Calibri"/>
              </a:rPr>
              <a:t>myristoylation</a:t>
            </a:r>
            <a:r>
              <a:rPr lang="en-US" sz="2000" dirty="0">
                <a:solidFill>
                  <a:srgbClr val="000000"/>
                </a:solidFill>
                <a:ea typeface="Calibri"/>
              </a:rPr>
              <a:t>), and functional activities of structural and nonstructural proteins (transcriptase, reverse transcriptase, neuraminidase, fusion activities). </a:t>
            </a:r>
            <a:endParaRPr lang="en-US" sz="2000" dirty="0">
              <a:solidFill>
                <a:srgbClr val="000000"/>
              </a:solidFill>
              <a:latin typeface="Calibri"/>
              <a:ea typeface="Calibri"/>
            </a:endParaRPr>
          </a:p>
          <a:p>
            <a:pPr lvl="0" algn="just" rtl="0">
              <a:lnSpc>
                <a:spcPct val="150000"/>
              </a:lnSpc>
              <a:buClr>
                <a:srgbClr val="AD0101"/>
              </a:buClr>
            </a:pPr>
            <a:r>
              <a:rPr lang="en-US" sz="2000" dirty="0">
                <a:solidFill>
                  <a:srgbClr val="000000"/>
                </a:solidFill>
                <a:ea typeface="Calibri"/>
              </a:rPr>
              <a:t>5. </a:t>
            </a:r>
            <a:r>
              <a:rPr lang="en-US" sz="2000" b="1" dirty="0">
                <a:solidFill>
                  <a:srgbClr val="000000"/>
                </a:solidFill>
                <a:ea typeface="Calibri"/>
              </a:rPr>
              <a:t>Antigenic properties</a:t>
            </a:r>
            <a:r>
              <a:rPr lang="en-US" sz="2000" dirty="0">
                <a:solidFill>
                  <a:srgbClr val="000000"/>
                </a:solidFill>
                <a:ea typeface="Calibri"/>
              </a:rPr>
              <a:t>, </a:t>
            </a:r>
            <a:r>
              <a:rPr lang="en-US" sz="2000" b="1" dirty="0">
                <a:solidFill>
                  <a:srgbClr val="000000"/>
                </a:solidFill>
                <a:ea typeface="Calibri"/>
              </a:rPr>
              <a:t>particularly reactions to various antisera. </a:t>
            </a:r>
            <a:endParaRPr lang="en-US" sz="2000" dirty="0">
              <a:solidFill>
                <a:srgbClr val="000000"/>
              </a:solidFill>
              <a:latin typeface="Calibri"/>
              <a:ea typeface="Calibri"/>
            </a:endParaRPr>
          </a:p>
          <a:p>
            <a:pPr lvl="0" algn="just" rtl="0">
              <a:lnSpc>
                <a:spcPct val="150000"/>
              </a:lnSpc>
              <a:buClr>
                <a:srgbClr val="AD0101"/>
              </a:buClr>
            </a:pPr>
            <a:r>
              <a:rPr lang="en-US" sz="2000" dirty="0">
                <a:solidFill>
                  <a:srgbClr val="000000"/>
                </a:solidFill>
                <a:ea typeface="Calibri"/>
              </a:rPr>
              <a:t>6. </a:t>
            </a:r>
            <a:r>
              <a:rPr lang="en-US" sz="2000" b="1" dirty="0">
                <a:solidFill>
                  <a:srgbClr val="000000"/>
                </a:solidFill>
                <a:ea typeface="Calibri"/>
              </a:rPr>
              <a:t>Physicochemical properties of the </a:t>
            </a:r>
            <a:r>
              <a:rPr lang="en-US" sz="2000" b="1" dirty="0" err="1">
                <a:solidFill>
                  <a:srgbClr val="000000"/>
                </a:solidFill>
                <a:ea typeface="Calibri"/>
              </a:rPr>
              <a:t>virion</a:t>
            </a:r>
            <a:r>
              <a:rPr lang="en-US" sz="2000" dirty="0">
                <a:solidFill>
                  <a:srgbClr val="000000"/>
                </a:solidFill>
                <a:ea typeface="Calibri"/>
              </a:rPr>
              <a:t>, including molecular mass, buoyant density, pH stability, thermal stability, and susceptibility to physical and chemical agents, especially solubilizing agents and detergents.</a:t>
            </a:r>
            <a:endParaRPr lang="en-US" sz="2000" dirty="0">
              <a:solidFill>
                <a:srgbClr val="000000"/>
              </a:solidFill>
              <a:latin typeface="Calibri"/>
              <a:ea typeface="Calibri"/>
            </a:endParaRPr>
          </a:p>
          <a:p>
            <a:pPr marL="0" indent="0">
              <a:buNone/>
            </a:pPr>
            <a:endParaRPr lang="ar-IQ" dirty="0"/>
          </a:p>
        </p:txBody>
      </p:sp>
    </p:spTree>
    <p:extLst>
      <p:ext uri="{BB962C8B-B14F-4D97-AF65-F5344CB8AC3E}">
        <p14:creationId xmlns:p14="http://schemas.microsoft.com/office/powerpoint/2010/main" val="21905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404664"/>
            <a:ext cx="7543800" cy="5616624"/>
          </a:xfrm>
        </p:spPr>
        <p:txBody>
          <a:bodyPr>
            <a:normAutofit fontScale="77500" lnSpcReduction="20000"/>
          </a:bodyPr>
          <a:lstStyle/>
          <a:p>
            <a:pPr algn="just" rtl="0">
              <a:lnSpc>
                <a:spcPct val="150000"/>
              </a:lnSpc>
              <a:spcAft>
                <a:spcPts val="0"/>
              </a:spcAft>
            </a:pPr>
            <a:r>
              <a:rPr lang="en-US" dirty="0">
                <a:solidFill>
                  <a:srgbClr val="000000"/>
                </a:solidFill>
                <a:ea typeface="Calibri"/>
              </a:rPr>
              <a:t>7. </a:t>
            </a:r>
            <a:r>
              <a:rPr lang="en-US" b="1" dirty="0">
                <a:solidFill>
                  <a:srgbClr val="000000"/>
                </a:solidFill>
                <a:ea typeface="Calibri"/>
              </a:rPr>
              <a:t>Biologic properties</a:t>
            </a:r>
            <a:r>
              <a:rPr lang="en-US" dirty="0">
                <a:solidFill>
                  <a:srgbClr val="000000"/>
                </a:solidFill>
                <a:ea typeface="Calibri"/>
              </a:rPr>
              <a:t>, </a:t>
            </a:r>
            <a:r>
              <a:rPr lang="en-US" b="1" dirty="0">
                <a:solidFill>
                  <a:srgbClr val="000000"/>
                </a:solidFill>
                <a:ea typeface="Calibri"/>
              </a:rPr>
              <a:t>including natural host range, mode of transmission, vector relationships. </a:t>
            </a:r>
            <a:endParaRPr lang="en-US" sz="2000" dirty="0">
              <a:solidFill>
                <a:srgbClr val="000000"/>
              </a:solidFill>
              <a:latin typeface="Calibri"/>
              <a:ea typeface="Calibri"/>
            </a:endParaRPr>
          </a:p>
          <a:p>
            <a:pPr algn="just" rtl="0">
              <a:lnSpc>
                <a:spcPct val="150000"/>
              </a:lnSpc>
              <a:spcAft>
                <a:spcPts val="0"/>
              </a:spcAft>
            </a:pPr>
            <a:r>
              <a:rPr lang="en-US" b="1" dirty="0">
                <a:solidFill>
                  <a:srgbClr val="000000"/>
                </a:solidFill>
                <a:ea typeface="Calibri"/>
              </a:rPr>
              <a:t>Structure of viral nucleic acids: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Genetic information are stored as the following: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 Double stranded DNA cells (animal, plants, bacteria and some viruses).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2. Single-stranded DNA in other viruses (phage x 174).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3. Single stranded RNA (</a:t>
            </a:r>
            <a:r>
              <a:rPr lang="en-US" dirty="0" err="1">
                <a:solidFill>
                  <a:srgbClr val="000000"/>
                </a:solidFill>
                <a:ea typeface="Calibri"/>
              </a:rPr>
              <a:t>myxovirus</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4. Double-stranded RNA (</a:t>
            </a:r>
            <a:r>
              <a:rPr lang="en-US" dirty="0" err="1">
                <a:solidFill>
                  <a:srgbClr val="000000"/>
                </a:solidFill>
                <a:ea typeface="Calibri"/>
              </a:rPr>
              <a:t>reoviruses</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b="1" dirty="0">
                <a:solidFill>
                  <a:srgbClr val="000000"/>
                </a:solidFill>
                <a:ea typeface="Calibri"/>
              </a:rPr>
              <a:t>How we can differentiate between DNA and RNA?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By </a:t>
            </a:r>
            <a:r>
              <a:rPr lang="en-US" dirty="0" err="1">
                <a:solidFill>
                  <a:srgbClr val="000000"/>
                </a:solidFill>
                <a:ea typeface="Calibri"/>
              </a:rPr>
              <a:t>DNAase</a:t>
            </a:r>
            <a:r>
              <a:rPr lang="en-US" dirty="0">
                <a:solidFill>
                  <a:srgbClr val="000000"/>
                </a:solidFill>
                <a:ea typeface="Calibri"/>
              </a:rPr>
              <a:t> or </a:t>
            </a:r>
            <a:r>
              <a:rPr lang="en-US" dirty="0" err="1">
                <a:solidFill>
                  <a:srgbClr val="000000"/>
                </a:solidFill>
                <a:ea typeface="Calibri"/>
              </a:rPr>
              <a:t>RNAase</a:t>
            </a:r>
            <a:r>
              <a:rPr lang="en-US" dirty="0">
                <a:solidFill>
                  <a:srgbClr val="000000"/>
                </a:solidFill>
                <a:ea typeface="Calibri"/>
              </a:rPr>
              <a:t> Between double and single stranded NA; by </a:t>
            </a:r>
            <a:r>
              <a:rPr lang="en-US" dirty="0" err="1">
                <a:solidFill>
                  <a:srgbClr val="000000"/>
                </a:solidFill>
                <a:ea typeface="Calibri"/>
              </a:rPr>
              <a:t>acridine</a:t>
            </a:r>
            <a:r>
              <a:rPr lang="en-US" dirty="0">
                <a:solidFill>
                  <a:srgbClr val="000000"/>
                </a:solidFill>
                <a:ea typeface="Calibri"/>
              </a:rPr>
              <a:t> orange stain, which is yellowish green in double stranded and red orange in single stranded. </a:t>
            </a:r>
            <a:endParaRPr lang="en-US" sz="2000" dirty="0">
              <a:solidFill>
                <a:srgbClr val="000000"/>
              </a:solidFill>
              <a:effectLst/>
              <a:latin typeface="Calibri"/>
              <a:ea typeface="Calibri"/>
            </a:endParaRPr>
          </a:p>
        </p:txBody>
      </p:sp>
    </p:spTree>
    <p:extLst>
      <p:ext uri="{BB962C8B-B14F-4D97-AF65-F5344CB8AC3E}">
        <p14:creationId xmlns:p14="http://schemas.microsoft.com/office/powerpoint/2010/main" val="369444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116632"/>
            <a:ext cx="7543800" cy="6552728"/>
          </a:xfrm>
        </p:spPr>
        <p:txBody>
          <a:bodyPr>
            <a:normAutofit fontScale="62500" lnSpcReduction="20000"/>
          </a:bodyPr>
          <a:lstStyle/>
          <a:p>
            <a:pPr marL="0" indent="0" algn="just" rtl="0">
              <a:lnSpc>
                <a:spcPct val="150000"/>
              </a:lnSpc>
              <a:spcAft>
                <a:spcPts val="0"/>
              </a:spcAft>
              <a:buNone/>
            </a:pPr>
            <a:r>
              <a:rPr lang="en-US" b="1" dirty="0">
                <a:solidFill>
                  <a:srgbClr val="000000"/>
                </a:solidFill>
                <a:ea typeface="Calibri"/>
              </a:rPr>
              <a:t>Viral shape structure </a:t>
            </a:r>
            <a:endParaRPr lang="en-US" sz="2000" dirty="0">
              <a:solidFill>
                <a:srgbClr val="000000"/>
              </a:solidFill>
              <a:latin typeface="Calibri"/>
              <a:ea typeface="Calibri"/>
            </a:endParaRPr>
          </a:p>
          <a:p>
            <a:pPr marL="0" indent="0" algn="just" rtl="0">
              <a:lnSpc>
                <a:spcPct val="150000"/>
              </a:lnSpc>
              <a:spcAft>
                <a:spcPts val="0"/>
              </a:spcAft>
              <a:buNone/>
            </a:pPr>
            <a:r>
              <a:rPr lang="en-US" b="1" dirty="0" err="1">
                <a:solidFill>
                  <a:srgbClr val="000000"/>
                </a:solidFill>
                <a:ea typeface="Calibri"/>
              </a:rPr>
              <a:t>Nucleocapsid</a:t>
            </a:r>
            <a:r>
              <a:rPr lang="en-US" b="1" dirty="0">
                <a:solidFill>
                  <a:srgbClr val="000000"/>
                </a:solidFill>
                <a:ea typeface="Calibri"/>
              </a:rPr>
              <a:t> </a:t>
            </a:r>
            <a:r>
              <a:rPr lang="en-US" dirty="0">
                <a:solidFill>
                  <a:srgbClr val="000000"/>
                </a:solidFill>
                <a:ea typeface="Calibri"/>
              </a:rPr>
              <a:t>is the arrangement between the viral nucleic acid genome with the capsid, this connection controlled by specific NA genetic information leading to different types of symmetry. Accordingly viruses can classified in to four symmetry structures.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 Helical symmetry.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2. Cubical symmetry.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3. </a:t>
            </a:r>
            <a:r>
              <a:rPr lang="en-US" dirty="0" err="1">
                <a:solidFill>
                  <a:srgbClr val="000000"/>
                </a:solidFill>
                <a:ea typeface="Calibri"/>
              </a:rPr>
              <a:t>Binal</a:t>
            </a:r>
            <a:r>
              <a:rPr lang="en-US" dirty="0">
                <a:solidFill>
                  <a:srgbClr val="000000"/>
                </a:solidFill>
                <a:ea typeface="Calibri"/>
              </a:rPr>
              <a:t> symmetry.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4. complex symmetry.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viruses can be classified into several families according to the following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characters: </a:t>
            </a:r>
            <a:endParaRPr lang="en-US" sz="2000" dirty="0">
              <a:solidFill>
                <a:srgbClr val="000000"/>
              </a:solidFill>
              <a:latin typeface="Calibri"/>
              <a:ea typeface="Calibri"/>
            </a:endParaRPr>
          </a:p>
          <a:p>
            <a:pPr marL="0" indent="0" algn="just" rtl="0">
              <a:lnSpc>
                <a:spcPct val="150000"/>
              </a:lnSpc>
              <a:spcAft>
                <a:spcPts val="0"/>
              </a:spcAft>
              <a:buNone/>
            </a:pPr>
            <a:r>
              <a:rPr lang="en-US" b="1" dirty="0">
                <a:solidFill>
                  <a:srgbClr val="000000"/>
                </a:solidFill>
                <a:ea typeface="Calibri"/>
              </a:rPr>
              <a:t>A- Characters of viral nucleic acid (N.A):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1. Type of N.A if it is DNA or RNA.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2. Shape of N.A strand if it is ring or straight, single or double strand, segmented or not.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3. Molecular weight (size &amp;diameter of N.A).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4. Replication site of N.A if it is in the cytoplasm or nucleus of infected cells.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5. Presence of transcriptase enzyme. </a:t>
            </a:r>
            <a:endParaRPr lang="en-US" sz="2000" dirty="0">
              <a:solidFill>
                <a:srgbClr val="000000"/>
              </a:solidFill>
              <a:latin typeface="Calibri"/>
              <a:ea typeface="Calibri"/>
            </a:endParaRPr>
          </a:p>
        </p:txBody>
      </p:sp>
    </p:spTree>
    <p:extLst>
      <p:ext uri="{BB962C8B-B14F-4D97-AF65-F5344CB8AC3E}">
        <p14:creationId xmlns:p14="http://schemas.microsoft.com/office/powerpoint/2010/main" val="1374483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64</TotalTime>
  <Words>1153</Words>
  <Application>Microsoft Office PowerPoint</Application>
  <PresentationFormat>عرض على الشاشة (3:4)‏</PresentationFormat>
  <Paragraphs>122</Paragraphs>
  <Slides>14</Slides>
  <Notes>0</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NewsPrint</vt:lpstr>
      <vt:lpstr>عرض تقديمي في PowerPoint</vt:lpstr>
      <vt:lpstr>Syllabus Content </vt:lpstr>
      <vt:lpstr>Lecture 1</vt:lpstr>
      <vt:lpstr>Introduction to virology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Alrawasi</dc:creator>
  <cp:lastModifiedBy>DR.Ahmed Saker 2O11</cp:lastModifiedBy>
  <cp:revision>16</cp:revision>
  <dcterms:created xsi:type="dcterms:W3CDTF">2019-09-21T21:22:17Z</dcterms:created>
  <dcterms:modified xsi:type="dcterms:W3CDTF">2019-09-25T19:43:43Z</dcterms:modified>
</cp:coreProperties>
</file>